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81" r:id="rId3"/>
    <p:sldId id="260" r:id="rId4"/>
    <p:sldId id="261" r:id="rId5"/>
    <p:sldId id="263" r:id="rId6"/>
    <p:sldId id="264" r:id="rId7"/>
    <p:sldId id="265" r:id="rId8"/>
    <p:sldId id="266" r:id="rId9"/>
    <p:sldId id="268" r:id="rId10"/>
    <p:sldId id="270" r:id="rId11"/>
    <p:sldId id="271" r:id="rId12"/>
    <p:sldId id="273" r:id="rId13"/>
    <p:sldId id="275" r:id="rId14"/>
    <p:sldId id="276" r:id="rId15"/>
    <p:sldId id="277" r:id="rId16"/>
    <p:sldId id="278" r:id="rId17"/>
    <p:sldId id="279" r:id="rId18"/>
    <p:sldId id="28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2" d="100"/>
          <a:sy n="62" d="100"/>
        </p:scale>
        <p:origin x="72"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E0979F-DE2B-4D67-869D-651344835FCB}"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2073289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E0979F-DE2B-4D67-869D-651344835FCB}"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313783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E0979F-DE2B-4D67-869D-651344835FCB}"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1199201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E0979F-DE2B-4D67-869D-651344835FCB}"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5557E-EA83-4C8E-A0DC-A55FC1747569}"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76376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E0979F-DE2B-4D67-869D-651344835FCB}"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186069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E0979F-DE2B-4D67-869D-651344835FCB}" type="datetimeFigureOut">
              <a:rPr lang="en-US" smtClean="0"/>
              <a:t>11/12/2021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220954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E0979F-DE2B-4D67-869D-651344835FCB}" type="datetimeFigureOut">
              <a:rPr lang="en-US" smtClean="0"/>
              <a:t>11/12/2021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1102655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0979F-DE2B-4D67-869D-651344835FCB}"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641442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0979F-DE2B-4D67-869D-651344835FCB}"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4465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0979F-DE2B-4D67-869D-651344835FCB}"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2939187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E0979F-DE2B-4D67-869D-651344835FCB}"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452316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E0979F-DE2B-4D67-869D-651344835FCB}"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1426197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E0979F-DE2B-4D67-869D-651344835FCB}" type="datetimeFigureOut">
              <a:rPr lang="en-US" smtClean="0"/>
              <a:t>11/12/2021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3288545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E0979F-DE2B-4D67-869D-651344835FCB}" type="datetimeFigureOut">
              <a:rPr lang="en-US" smtClean="0"/>
              <a:t>11/12/2021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3220687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0979F-DE2B-4D67-869D-651344835FCB}" type="datetimeFigureOut">
              <a:rPr lang="en-US" smtClean="0"/>
              <a:t>11/12/2021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259628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E0979F-DE2B-4D67-869D-651344835FCB}"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1482245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E0979F-DE2B-4D67-869D-651344835FCB}"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5557E-EA83-4C8E-A0DC-A55FC1747569}" type="slidenum">
              <a:rPr lang="en-US" smtClean="0"/>
              <a:t>‹#›</a:t>
            </a:fld>
            <a:endParaRPr lang="en-US"/>
          </a:p>
        </p:txBody>
      </p:sp>
    </p:spTree>
    <p:extLst>
      <p:ext uri="{BB962C8B-B14F-4D97-AF65-F5344CB8AC3E}">
        <p14:creationId xmlns:p14="http://schemas.microsoft.com/office/powerpoint/2010/main" val="3638739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6E0979F-DE2B-4D67-869D-651344835FCB}" type="datetimeFigureOut">
              <a:rPr lang="en-US" smtClean="0"/>
              <a:t>11/12/2021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DA5557E-EA83-4C8E-A0DC-A55FC1747569}" type="slidenum">
              <a:rPr lang="en-US" smtClean="0"/>
              <a:t>‹#›</a:t>
            </a:fld>
            <a:endParaRPr lang="en-US"/>
          </a:p>
        </p:txBody>
      </p:sp>
    </p:spTree>
    <p:extLst>
      <p:ext uri="{BB962C8B-B14F-4D97-AF65-F5344CB8AC3E}">
        <p14:creationId xmlns:p14="http://schemas.microsoft.com/office/powerpoint/2010/main" val="124852850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image" Target="../media/image2.jp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6.jp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g" /><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6.jp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7476-210E-4834-86D4-3562426DCF61}"/>
              </a:ext>
            </a:extLst>
          </p:cNvPr>
          <p:cNvSpPr>
            <a:spLocks noGrp="1"/>
          </p:cNvSpPr>
          <p:nvPr>
            <p:ph type="ctrTitle"/>
          </p:nvPr>
        </p:nvSpPr>
        <p:spPr>
          <a:blipFill>
            <a:blip r:embed="rId3"/>
            <a:tile tx="0" ty="0" sx="100000" sy="100000" flip="none" algn="tl"/>
          </a:blipFill>
        </p:spPr>
        <p:txBody>
          <a:bodyPr>
            <a:normAutofit/>
          </a:bodyPr>
          <a:lstStyle/>
          <a:p>
            <a:r>
              <a:rPr lang="en-US" b="1" i="0" dirty="0">
                <a:solidFill>
                  <a:schemeClr val="bg1"/>
                </a:solidFill>
                <a:effectLst/>
                <a:latin typeface="zeitung"/>
              </a:rPr>
              <a:t>Spain Electricity Shortfall Challenge</a:t>
            </a:r>
            <a:br>
              <a:rPr lang="en-US" b="1" i="0" dirty="0">
                <a:solidFill>
                  <a:schemeClr val="bg1"/>
                </a:solidFill>
                <a:effectLst/>
                <a:latin typeface="zeitung"/>
              </a:rPr>
            </a:br>
            <a:r>
              <a:rPr lang="en-US" b="1" i="0" dirty="0">
                <a:solidFill>
                  <a:schemeClr val="bg1"/>
                </a:solidFill>
                <a:effectLst/>
                <a:latin typeface="zeitung"/>
              </a:rPr>
              <a:t>(EDA)</a:t>
            </a:r>
            <a:endParaRPr lang="en-US" dirty="0">
              <a:solidFill>
                <a:schemeClr val="bg1"/>
              </a:solidFill>
            </a:endParaRPr>
          </a:p>
        </p:txBody>
      </p:sp>
      <p:sp>
        <p:nvSpPr>
          <p:cNvPr id="3" name="Subtitle 2">
            <a:extLst>
              <a:ext uri="{FF2B5EF4-FFF2-40B4-BE49-F238E27FC236}">
                <a16:creationId xmlns:a16="http://schemas.microsoft.com/office/drawing/2014/main" id="{1DF6320E-7C1C-4DD3-8187-BF20308753A8}"/>
              </a:ext>
            </a:extLst>
          </p:cNvPr>
          <p:cNvSpPr>
            <a:spLocks noGrp="1"/>
          </p:cNvSpPr>
          <p:nvPr>
            <p:ph type="subTitle" idx="1"/>
          </p:nvPr>
        </p:nvSpPr>
        <p:spPr>
          <a:xfrm>
            <a:off x="1524000" y="3602037"/>
            <a:ext cx="9144000" cy="2983697"/>
          </a:xfrm>
        </p:spPr>
        <p:txBody>
          <a:bodyPr>
            <a:normAutofit fontScale="92500" lnSpcReduction="10000"/>
          </a:bodyPr>
          <a:lstStyle/>
          <a:p>
            <a:endParaRPr lang="en-US" dirty="0"/>
          </a:p>
          <a:p>
            <a:r>
              <a:rPr lang="en-US" dirty="0"/>
              <a:t>                                                                                                                                                         </a:t>
            </a:r>
          </a:p>
          <a:p>
            <a:r>
              <a:rPr lang="en-US" dirty="0"/>
              <a:t>                                                                                                </a:t>
            </a:r>
          </a:p>
          <a:p>
            <a:endParaRPr lang="en-US" b="1" dirty="0"/>
          </a:p>
          <a:p>
            <a:r>
              <a:rPr lang="en-US" b="1" dirty="0"/>
              <a:t>                                                                                                              </a:t>
            </a:r>
          </a:p>
          <a:p>
            <a:r>
              <a:rPr lang="en-US" b="1" dirty="0"/>
              <a:t>                                                                                                         </a:t>
            </a:r>
            <a:r>
              <a:rPr lang="en-US" b="1" dirty="0">
                <a:solidFill>
                  <a:schemeClr val="bg1"/>
                </a:solidFill>
              </a:rPr>
              <a:t>     TEAM 16</a:t>
            </a:r>
          </a:p>
        </p:txBody>
      </p:sp>
    </p:spTree>
    <p:extLst>
      <p:ext uri="{BB962C8B-B14F-4D97-AF65-F5344CB8AC3E}">
        <p14:creationId xmlns:p14="http://schemas.microsoft.com/office/powerpoint/2010/main" val="1613391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EFC3A3FA-563B-49CC-B1A4-26E954F10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6275"/>
            <a:ext cx="6064217" cy="4689734"/>
          </a:xfrm>
          <a:prstGeom prst="rect">
            <a:avLst/>
          </a:prstGeom>
        </p:spPr>
      </p:pic>
      <p:sp>
        <p:nvSpPr>
          <p:cNvPr id="11" name="TextBox 10">
            <a:extLst>
              <a:ext uri="{FF2B5EF4-FFF2-40B4-BE49-F238E27FC236}">
                <a16:creationId xmlns:a16="http://schemas.microsoft.com/office/drawing/2014/main" id="{967DDFB4-A87A-4177-B3C6-E3F44D78DD28}"/>
              </a:ext>
            </a:extLst>
          </p:cNvPr>
          <p:cNvSpPr txBox="1"/>
          <p:nvPr/>
        </p:nvSpPr>
        <p:spPr>
          <a:xfrm>
            <a:off x="6326312" y="1424248"/>
            <a:ext cx="6097712" cy="2677656"/>
          </a:xfrm>
          <a:prstGeom prst="rect">
            <a:avLst/>
          </a:prstGeom>
          <a:noFill/>
        </p:spPr>
        <p:txBody>
          <a:bodyPr wrap="square">
            <a:spAutoFit/>
          </a:bodyPr>
          <a:lstStyle/>
          <a:p>
            <a:br>
              <a:rPr lang="en-US" sz="2400" b="0" dirty="0">
                <a:effectLst/>
                <a:latin typeface="Franklin Gothic Book" panose="020B0503020102020204" pitchFamily="34" charset="0"/>
                <a:cs typeface="Dubai Medium" panose="020B0603030403030204" pitchFamily="34" charset="-78"/>
              </a:rPr>
            </a:br>
            <a:br>
              <a:rPr lang="en-US" sz="2400" b="0" dirty="0">
                <a:effectLst/>
                <a:latin typeface="Franklin Gothic Book" panose="020B0503020102020204" pitchFamily="34" charset="0"/>
                <a:cs typeface="Dubai Medium" panose="020B0603030403030204" pitchFamily="34" charset="-78"/>
              </a:rPr>
            </a:br>
            <a:r>
              <a:rPr lang="en-US" sz="2400" b="0" dirty="0">
                <a:effectLst/>
                <a:latin typeface="Franklin Gothic Book" panose="020B0503020102020204" pitchFamily="34" charset="0"/>
                <a:cs typeface="Dubai Medium" panose="020B0603030403030204" pitchFamily="34" charset="-78"/>
              </a:rPr>
              <a:t>The heat map here is plotted to further investigate strong correlations of weather features against load shortfall for all the Spaniard cities.</a:t>
            </a:r>
            <a:br>
              <a:rPr lang="en-US" sz="2400" b="0" dirty="0">
                <a:effectLst/>
                <a:latin typeface="Franklin Gothic Book" panose="020B0503020102020204" pitchFamily="34" charset="0"/>
                <a:cs typeface="Dubai Medium" panose="020B0603030403030204" pitchFamily="34" charset="-78"/>
              </a:rPr>
            </a:b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4030504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D9E7C0-5E8C-4A49-ADDC-7E190CAF2DD3}"/>
              </a:ext>
            </a:extLst>
          </p:cNvPr>
          <p:cNvSpPr>
            <a:spLocks noGrp="1"/>
          </p:cNvSpPr>
          <p:nvPr>
            <p:ph idx="1"/>
          </p:nvPr>
        </p:nvSpPr>
        <p:spPr>
          <a:xfrm>
            <a:off x="327473" y="765574"/>
            <a:ext cx="5157216" cy="3773010"/>
          </a:xfrm>
        </p:spPr>
        <p:txBody>
          <a:bodyPr>
            <a:noAutofit/>
          </a:bodyPr>
          <a:lstStyle/>
          <a:p>
            <a:r>
              <a:rPr lang="en-US" sz="2400" b="0" i="0" dirty="0">
                <a:effectLst/>
                <a:latin typeface="Franklin Gothic Book" panose="020B0503020102020204" pitchFamily="34" charset="0"/>
              </a:rPr>
              <a:t>To check the distribution of the features in the given dataset we use the histogram as shown in the figure below. from the figure below, we can see that our data is not in a good format because most of the given features use a different scale or the data is not standardized. The normal distribution of the load_shortfall_3h column show that the load shortfall likely to be to range between 9000 to 13000 because its probability is higher at that range.</a:t>
            </a:r>
          </a:p>
          <a:p>
            <a:endParaRPr lang="en-US" sz="2400" dirty="0">
              <a:latin typeface="Franklin Gothic Book" panose="020B0503020102020204" pitchFamily="34" charset="0"/>
            </a:endParaRPr>
          </a:p>
          <a:p>
            <a:pPr marL="0" indent="0">
              <a:buNone/>
            </a:pPr>
            <a:endParaRPr lang="en-US" sz="2400" b="0" i="0" dirty="0">
              <a:effectLst/>
              <a:latin typeface="Franklin Gothic Book" panose="020B0503020102020204" pitchFamily="34" charset="0"/>
            </a:endParaRPr>
          </a:p>
          <a:p>
            <a:endParaRPr lang="en-US" sz="2400" dirty="0">
              <a:latin typeface="Franklin Gothic Book" panose="020B0503020102020204" pitchFamily="34" charset="0"/>
            </a:endParaRPr>
          </a:p>
          <a:p>
            <a:endParaRPr lang="en-US" sz="2400" dirty="0">
              <a:latin typeface="Franklin Gothic Book" panose="020B0503020102020204" pitchFamily="34" charset="0"/>
            </a:endParaRPr>
          </a:p>
          <a:p>
            <a:pPr marL="0" indent="0">
              <a:buNone/>
            </a:pPr>
            <a:endParaRPr lang="en-US" sz="2400" dirty="0">
              <a:latin typeface="Franklin Gothic Book" panose="020B0503020102020204" pitchFamily="34" charset="0"/>
            </a:endParaRPr>
          </a:p>
        </p:txBody>
      </p:sp>
      <p:pic>
        <p:nvPicPr>
          <p:cNvPr id="5" name="Picture 4">
            <a:extLst>
              <a:ext uri="{FF2B5EF4-FFF2-40B4-BE49-F238E27FC236}">
                <a16:creationId xmlns:a16="http://schemas.microsoft.com/office/drawing/2014/main" id="{ACA0C2FB-27EE-4A94-B5C9-84584FB11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310" y="1979380"/>
            <a:ext cx="5157217" cy="3283119"/>
          </a:xfrm>
          <a:prstGeom prst="rect">
            <a:avLst/>
          </a:prstGeom>
        </p:spPr>
      </p:pic>
    </p:spTree>
    <p:extLst>
      <p:ext uri="{BB962C8B-B14F-4D97-AF65-F5344CB8AC3E}">
        <p14:creationId xmlns:p14="http://schemas.microsoft.com/office/powerpoint/2010/main" val="392290360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02C9-D8B4-4C80-9CF1-CDEBE8785747}"/>
              </a:ext>
            </a:extLst>
          </p:cNvPr>
          <p:cNvSpPr>
            <a:spLocks noGrp="1"/>
          </p:cNvSpPr>
          <p:nvPr>
            <p:ph type="title"/>
          </p:nvPr>
        </p:nvSpPr>
        <p:spPr>
          <a:xfrm>
            <a:off x="739135" y="0"/>
            <a:ext cx="10353761" cy="1326321"/>
          </a:xfrm>
        </p:spPr>
        <p:txBody>
          <a:bodyPr/>
          <a:lstStyle/>
          <a:p>
            <a:r>
              <a:rPr lang="en-US" dirty="0">
                <a:solidFill>
                  <a:schemeClr val="tx2">
                    <a:lumMod val="75000"/>
                  </a:schemeClr>
                </a:solidFill>
              </a:rPr>
              <a:t>3. DATA ENGINEERING</a:t>
            </a:r>
          </a:p>
        </p:txBody>
      </p:sp>
      <p:sp>
        <p:nvSpPr>
          <p:cNvPr id="3" name="Content Placeholder 2">
            <a:extLst>
              <a:ext uri="{FF2B5EF4-FFF2-40B4-BE49-F238E27FC236}">
                <a16:creationId xmlns:a16="http://schemas.microsoft.com/office/drawing/2014/main" id="{C246D9E2-F833-4AD5-B71C-700ABDF8FE13}"/>
              </a:ext>
            </a:extLst>
          </p:cNvPr>
          <p:cNvSpPr>
            <a:spLocks noGrp="1"/>
          </p:cNvSpPr>
          <p:nvPr>
            <p:ph sz="half" idx="1"/>
          </p:nvPr>
        </p:nvSpPr>
        <p:spPr>
          <a:xfrm>
            <a:off x="913795" y="1326322"/>
            <a:ext cx="5106004" cy="5136124"/>
          </a:xfrm>
        </p:spPr>
        <p:txBody>
          <a:bodyPr>
            <a:noAutofit/>
          </a:bodyPr>
          <a:lstStyle/>
          <a:p>
            <a:r>
              <a:rPr lang="en-US" sz="2400" b="0" dirty="0">
                <a:solidFill>
                  <a:srgbClr val="D4D4D4"/>
                </a:solidFill>
                <a:effectLst/>
                <a:latin typeface="Franklin Gothic Book" panose="020B0503020102020204" pitchFamily="34" charset="0"/>
              </a:rPr>
              <a:t>Check for percentage of nulls in all columns for the train and test data respectively</a:t>
            </a:r>
          </a:p>
          <a:p>
            <a:r>
              <a:rPr lang="en-US" sz="2400" b="0" dirty="0">
                <a:solidFill>
                  <a:srgbClr val="D4D4D4"/>
                </a:solidFill>
                <a:effectLst/>
                <a:latin typeface="Franklin Gothic Book" panose="020B0503020102020204" pitchFamily="34" charset="0"/>
              </a:rPr>
              <a:t>Valencia pressure is the only column with null value entries where the null percentage is 23.6% and 15.55% for train and test data respectively. The percentage is low for us to consider deleting/dropping the column thus replacing/imputing the nulls with an appropriate statistic should be explored.</a:t>
            </a:r>
          </a:p>
          <a:p>
            <a:pPr marL="0" indent="0">
              <a:buNone/>
            </a:pPr>
            <a:endParaRPr lang="en-US" sz="2400" dirty="0">
              <a:latin typeface="Franklin Gothic Book" panose="020B0503020102020204" pitchFamily="34" charset="0"/>
            </a:endParaRPr>
          </a:p>
        </p:txBody>
      </p:sp>
      <p:sp>
        <p:nvSpPr>
          <p:cNvPr id="4" name="Content Placeholder 3">
            <a:extLst>
              <a:ext uri="{FF2B5EF4-FFF2-40B4-BE49-F238E27FC236}">
                <a16:creationId xmlns:a16="http://schemas.microsoft.com/office/drawing/2014/main" id="{C2549D24-EECB-45D1-A17F-8917FC9C4802}"/>
              </a:ext>
            </a:extLst>
          </p:cNvPr>
          <p:cNvSpPr>
            <a:spLocks noGrp="1"/>
          </p:cNvSpPr>
          <p:nvPr>
            <p:ph sz="half" idx="2"/>
          </p:nvPr>
        </p:nvSpPr>
        <p:spPr>
          <a:xfrm>
            <a:off x="6173403" y="1326321"/>
            <a:ext cx="5094154" cy="5208044"/>
          </a:xfrm>
        </p:spPr>
        <p:txBody>
          <a:bodyPr>
            <a:noAutofit/>
          </a:bodyPr>
          <a:lstStyle/>
          <a:p>
            <a:r>
              <a:rPr lang="en-US" sz="2400" b="0" dirty="0">
                <a:effectLst/>
                <a:latin typeface="Franklin Gothic Book" panose="020B0503020102020204" pitchFamily="34" charset="0"/>
              </a:rPr>
              <a:t>The mean, median and mode values are approximately the same for both sets of data hence we chose to replace the nulls with mode since this indicate the most common pressure value on the respective data frame columns.</a:t>
            </a:r>
          </a:p>
          <a:p>
            <a:r>
              <a:rPr lang="en-US" sz="2400" b="0" i="0" dirty="0">
                <a:effectLst/>
                <a:latin typeface="Franklin Gothic Book" panose="020B0503020102020204" pitchFamily="34" charset="0"/>
              </a:rPr>
              <a:t> we check the data type of all columns in our data in order to make sure that all variables are stored in the correct data type</a:t>
            </a:r>
            <a:endParaRPr lang="en-US" sz="2400" b="0" dirty="0">
              <a:effectLst/>
              <a:latin typeface="Franklin Gothic Book" panose="020B0503020102020204" pitchFamily="34" charset="0"/>
            </a:endParaRPr>
          </a:p>
          <a:p>
            <a:endParaRPr lang="en-US" sz="2400" dirty="0">
              <a:latin typeface="Franklin Gothic Book" panose="020B0503020102020204" pitchFamily="34" charset="0"/>
            </a:endParaRPr>
          </a:p>
        </p:txBody>
      </p:sp>
    </p:spTree>
    <p:extLst>
      <p:ext uri="{BB962C8B-B14F-4D97-AF65-F5344CB8AC3E}">
        <p14:creationId xmlns:p14="http://schemas.microsoft.com/office/powerpoint/2010/main" val="263995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4DD814-8F7A-4AD0-BB61-CEBD1E4B56E8}"/>
              </a:ext>
            </a:extLst>
          </p:cNvPr>
          <p:cNvSpPr txBox="1"/>
          <p:nvPr/>
        </p:nvSpPr>
        <p:spPr>
          <a:xfrm>
            <a:off x="531688" y="555476"/>
            <a:ext cx="6097712" cy="1015663"/>
          </a:xfrm>
          <a:prstGeom prst="rect">
            <a:avLst/>
          </a:prstGeom>
          <a:noFill/>
        </p:spPr>
        <p:txBody>
          <a:bodyPr wrap="square">
            <a:spAutoFit/>
          </a:bodyPr>
          <a:lstStyle/>
          <a:p>
            <a:pPr marL="285750" indent="-285750">
              <a:buFont typeface="Arial" panose="020B0604020202020204" pitchFamily="34" charset="0"/>
              <a:buChar char="•"/>
            </a:pPr>
            <a:r>
              <a:rPr lang="en-US" sz="2000" b="0" i="0" dirty="0">
                <a:effectLst/>
                <a:latin typeface="Franklin Gothic Book" panose="020B0503020102020204" pitchFamily="34" charset="0"/>
              </a:rPr>
              <a:t> unfortunately, time, Valencia_wind_deg and Seville pressure columns </a:t>
            </a:r>
            <a:r>
              <a:rPr lang="en-US" sz="2000" dirty="0">
                <a:latin typeface="Franklin Gothic Book" panose="020B0503020102020204" pitchFamily="34" charset="0"/>
              </a:rPr>
              <a:t>are </a:t>
            </a:r>
            <a:r>
              <a:rPr lang="en-US" sz="2000" b="0" i="0" dirty="0">
                <a:effectLst/>
                <a:latin typeface="Franklin Gothic Book" panose="020B0503020102020204" pitchFamily="34" charset="0"/>
              </a:rPr>
              <a:t>object variables, and they cannot be used to build regression models.</a:t>
            </a:r>
            <a:endParaRPr lang="en-US" sz="2000" dirty="0">
              <a:latin typeface="Franklin Gothic Book" panose="020B0503020102020204" pitchFamily="34" charset="0"/>
            </a:endParaRPr>
          </a:p>
        </p:txBody>
      </p:sp>
      <p:sp>
        <p:nvSpPr>
          <p:cNvPr id="5" name="TextBox 4">
            <a:extLst>
              <a:ext uri="{FF2B5EF4-FFF2-40B4-BE49-F238E27FC236}">
                <a16:creationId xmlns:a16="http://schemas.microsoft.com/office/drawing/2014/main" id="{C43E3AB1-8B51-4E15-87D6-283E6E300A00}"/>
              </a:ext>
            </a:extLst>
          </p:cNvPr>
          <p:cNvSpPr txBox="1"/>
          <p:nvPr/>
        </p:nvSpPr>
        <p:spPr>
          <a:xfrm>
            <a:off x="654977" y="2251115"/>
            <a:ext cx="6097712" cy="1631216"/>
          </a:xfrm>
          <a:prstGeom prst="rect">
            <a:avLst/>
          </a:prstGeom>
          <a:noFill/>
        </p:spPr>
        <p:txBody>
          <a:bodyPr wrap="square">
            <a:spAutoFit/>
          </a:bodyPr>
          <a:lstStyle/>
          <a:p>
            <a:r>
              <a:rPr lang="en-US" sz="2000" b="0" i="0" dirty="0">
                <a:effectLst/>
                <a:latin typeface="Franklin Gothic Book" panose="020B0503020102020204" pitchFamily="34" charset="0"/>
              </a:rPr>
              <a:t>explore all the object columns and we </a:t>
            </a:r>
            <a:r>
              <a:rPr lang="en-US" sz="2000" dirty="0">
                <a:latin typeface="Franklin Gothic Book" panose="020B0503020102020204" pitchFamily="34" charset="0"/>
              </a:rPr>
              <a:t>found</a:t>
            </a:r>
            <a:r>
              <a:rPr lang="en-US" sz="2000" b="0" i="0" dirty="0">
                <a:effectLst/>
                <a:latin typeface="Franklin Gothic Book" panose="020B0503020102020204" pitchFamily="34" charset="0"/>
              </a:rPr>
              <a:t> that both Seville_pressure and Valencia_wind_deg columns consist of categorical data. However, the data inside the columns categorize the pressure and wind degree in different levels in a form of a string or text.</a:t>
            </a:r>
            <a:endParaRPr lang="en-US" sz="2000" dirty="0">
              <a:latin typeface="Franklin Gothic Book" panose="020B0503020102020204" pitchFamily="34" charset="0"/>
            </a:endParaRPr>
          </a:p>
        </p:txBody>
      </p:sp>
      <p:sp>
        <p:nvSpPr>
          <p:cNvPr id="7" name="TextBox 6">
            <a:extLst>
              <a:ext uri="{FF2B5EF4-FFF2-40B4-BE49-F238E27FC236}">
                <a16:creationId xmlns:a16="http://schemas.microsoft.com/office/drawing/2014/main" id="{C4D1F083-8F57-41F0-9112-0ADF2D6FC5E6}"/>
              </a:ext>
            </a:extLst>
          </p:cNvPr>
          <p:cNvSpPr txBox="1"/>
          <p:nvPr/>
        </p:nvSpPr>
        <p:spPr>
          <a:xfrm>
            <a:off x="747445" y="4500752"/>
            <a:ext cx="6097712" cy="1938992"/>
          </a:xfrm>
          <a:prstGeom prst="rect">
            <a:avLst/>
          </a:prstGeom>
          <a:noFill/>
        </p:spPr>
        <p:txBody>
          <a:bodyPr wrap="square">
            <a:spAutoFit/>
          </a:bodyPr>
          <a:lstStyle/>
          <a:p>
            <a:r>
              <a:rPr lang="en-US" sz="2000" b="0" i="0" dirty="0">
                <a:effectLst/>
                <a:latin typeface="Franklin Gothic Book" panose="020B0503020102020204" pitchFamily="34" charset="0"/>
              </a:rPr>
              <a:t>The feature Seville_pressure and Valencia_wind_deg are presented categorically by a string that has a number associated with it; </a:t>
            </a:r>
            <a:r>
              <a:rPr lang="en-US" sz="2000" dirty="0">
                <a:latin typeface="Franklin Gothic Book" panose="020B0503020102020204" pitchFamily="34" charset="0"/>
              </a:rPr>
              <a:t>as such</a:t>
            </a:r>
            <a:r>
              <a:rPr lang="en-US" sz="2000" b="0" i="0" dirty="0">
                <a:effectLst/>
                <a:latin typeface="Franklin Gothic Book" panose="020B0503020102020204" pitchFamily="34" charset="0"/>
              </a:rPr>
              <a:t> we manipulated the features to be represented by the dummy variable/number(float) associated with that string category.</a:t>
            </a:r>
            <a:endParaRPr lang="en-US" sz="2000" dirty="0">
              <a:latin typeface="Franklin Gothic Book" panose="020B0503020102020204" pitchFamily="34" charset="0"/>
            </a:endParaRPr>
          </a:p>
        </p:txBody>
      </p:sp>
    </p:spTree>
    <p:extLst>
      <p:ext uri="{BB962C8B-B14F-4D97-AF65-F5344CB8AC3E}">
        <p14:creationId xmlns:p14="http://schemas.microsoft.com/office/powerpoint/2010/main" val="27219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39A5EB-61F5-4AAF-8DD2-55EF1633BCAC}"/>
              </a:ext>
            </a:extLst>
          </p:cNvPr>
          <p:cNvSpPr txBox="1"/>
          <p:nvPr/>
        </p:nvSpPr>
        <p:spPr>
          <a:xfrm>
            <a:off x="500865" y="602316"/>
            <a:ext cx="6097712" cy="1938992"/>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Franklin Gothic Book" panose="020B0503020102020204" pitchFamily="34" charset="0"/>
              </a:rPr>
              <a:t>After creating dummy variables for the </a:t>
            </a:r>
            <a:r>
              <a:rPr lang="en-US" sz="2000" b="0" i="0" dirty="0" err="1">
                <a:effectLst/>
                <a:latin typeface="Franklin Gothic Book" panose="020B0503020102020204" pitchFamily="34" charset="0"/>
              </a:rPr>
              <a:t>Valencia_wind_deg</a:t>
            </a:r>
            <a:r>
              <a:rPr lang="en-US" sz="2000" b="0" i="0" dirty="0">
                <a:effectLst/>
                <a:latin typeface="Franklin Gothic Book" panose="020B0503020102020204" pitchFamily="34" charset="0"/>
              </a:rPr>
              <a:t> and </a:t>
            </a:r>
            <a:r>
              <a:rPr lang="en-US" sz="2000" b="0" i="0" dirty="0" err="1">
                <a:effectLst/>
                <a:latin typeface="Franklin Gothic Book" panose="020B0503020102020204" pitchFamily="34" charset="0"/>
              </a:rPr>
              <a:t>Seville_pressure</a:t>
            </a:r>
            <a:r>
              <a:rPr lang="en-US" sz="2000" b="0" i="0" dirty="0">
                <a:effectLst/>
                <a:latin typeface="Franklin Gothic Book" panose="020B0503020102020204" pitchFamily="34" charset="0"/>
              </a:rPr>
              <a:t> columns, we </a:t>
            </a:r>
            <a:r>
              <a:rPr lang="en-US" sz="2000" dirty="0">
                <a:latin typeface="Franklin Gothic Book" panose="020B0503020102020204" pitchFamily="34" charset="0"/>
              </a:rPr>
              <a:t>saw </a:t>
            </a:r>
            <a:r>
              <a:rPr lang="en-US" sz="2000" b="0" i="0" dirty="0">
                <a:effectLst/>
                <a:latin typeface="Franklin Gothic Book" panose="020B0503020102020204" pitchFamily="34" charset="0"/>
              </a:rPr>
              <a:t>that they are now converted to float64 data type. which means that they are now containing numbers instead of string and can now be used to build any linear regression model.</a:t>
            </a:r>
            <a:endParaRPr lang="en-US" sz="2000" dirty="0">
              <a:latin typeface="Franklin Gothic Book" panose="020B0503020102020204" pitchFamily="34" charset="0"/>
            </a:endParaRPr>
          </a:p>
        </p:txBody>
      </p:sp>
      <p:sp>
        <p:nvSpPr>
          <p:cNvPr id="5" name="TextBox 4">
            <a:extLst>
              <a:ext uri="{FF2B5EF4-FFF2-40B4-BE49-F238E27FC236}">
                <a16:creationId xmlns:a16="http://schemas.microsoft.com/office/drawing/2014/main" id="{812C1DEB-DCB7-4096-8BD2-BD746F33BD35}"/>
              </a:ext>
            </a:extLst>
          </p:cNvPr>
          <p:cNvSpPr txBox="1"/>
          <p:nvPr/>
        </p:nvSpPr>
        <p:spPr>
          <a:xfrm>
            <a:off x="500865" y="3429000"/>
            <a:ext cx="6097712" cy="2862322"/>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Franklin Gothic Book" panose="020B0503020102020204" pitchFamily="34" charset="0"/>
              </a:rPr>
              <a:t>However, the time column is of the object data type. to fix that problem, we convert the data type of the time column to datetime data type in order to ensure that all values within the time column are stored in the form of datetime. furthermore, from the time column we extract year, month, day and hour columns. this will allow the model to consider year, month, day and hour when making predictions.</a:t>
            </a:r>
            <a:endParaRPr lang="en-US" sz="2000" dirty="0">
              <a:latin typeface="Franklin Gothic Book" panose="020B0503020102020204" pitchFamily="34" charset="0"/>
            </a:endParaRPr>
          </a:p>
        </p:txBody>
      </p:sp>
    </p:spTree>
    <p:extLst>
      <p:ext uri="{BB962C8B-B14F-4D97-AF65-F5344CB8AC3E}">
        <p14:creationId xmlns:p14="http://schemas.microsoft.com/office/powerpoint/2010/main" val="1292725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4C11-69EF-4C51-80E8-D0377146D8BB}"/>
              </a:ext>
            </a:extLst>
          </p:cNvPr>
          <p:cNvSpPr>
            <a:spLocks noGrp="1"/>
          </p:cNvSpPr>
          <p:nvPr>
            <p:ph type="title"/>
          </p:nvPr>
        </p:nvSpPr>
        <p:spPr>
          <a:xfrm>
            <a:off x="841876" y="219183"/>
            <a:ext cx="10353761" cy="1188378"/>
          </a:xfrm>
        </p:spPr>
        <p:txBody>
          <a:bodyPr/>
          <a:lstStyle/>
          <a:p>
            <a:r>
              <a:rPr lang="en-US">
                <a:solidFill>
                  <a:schemeClr val="tx2">
                    <a:lumMod val="75000"/>
                  </a:schemeClr>
                </a:solidFill>
              </a:rPr>
              <a:t>4. MODELING</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5B18AB24-5CCD-4E49-95C9-DBBE95EB226F}"/>
              </a:ext>
            </a:extLst>
          </p:cNvPr>
          <p:cNvSpPr>
            <a:spLocks noGrp="1"/>
          </p:cNvSpPr>
          <p:nvPr>
            <p:ph idx="1"/>
          </p:nvPr>
        </p:nvSpPr>
        <p:spPr>
          <a:xfrm>
            <a:off x="919119" y="1551398"/>
            <a:ext cx="10353762" cy="4736386"/>
          </a:xfrm>
        </p:spPr>
        <p:txBody>
          <a:bodyPr>
            <a:normAutofit/>
          </a:bodyPr>
          <a:lstStyle/>
          <a:p>
            <a:r>
              <a:rPr lang="en-US" b="0" i="0" dirty="0">
                <a:effectLst/>
                <a:latin typeface="Franklin Gothic Book" panose="020B0503020102020204" pitchFamily="34" charset="0"/>
              </a:rPr>
              <a:t>This section involves all the necessary processes required to create our predictive models in order to predict the load shortfall for the </a:t>
            </a:r>
            <a:r>
              <a:rPr lang="en-US" b="0" i="0" dirty="0" err="1">
                <a:effectLst/>
                <a:latin typeface="Franklin Gothic Book" panose="020B0503020102020204" pitchFamily="34" charset="0"/>
              </a:rPr>
              <a:t>spain</a:t>
            </a:r>
            <a:r>
              <a:rPr lang="en-US" b="0" i="0" dirty="0">
                <a:effectLst/>
                <a:latin typeface="Franklin Gothic Book" panose="020B0503020102020204" pitchFamily="34" charset="0"/>
              </a:rPr>
              <a:t> government.</a:t>
            </a:r>
          </a:p>
          <a:p>
            <a:endParaRPr lang="en-US" b="0" i="0" dirty="0">
              <a:effectLst/>
              <a:latin typeface="Franklin Gothic Book" panose="020B0503020102020204" pitchFamily="34" charset="0"/>
            </a:endParaRPr>
          </a:p>
          <a:p>
            <a:r>
              <a:rPr lang="en-US" b="0" i="0" dirty="0">
                <a:effectLst/>
                <a:latin typeface="Franklin Gothic Book" panose="020B0503020102020204" pitchFamily="34" charset="0"/>
              </a:rPr>
              <a:t>split  training data frame into train data and test data (this done to train and evaluate the performance of model on seen and unseen data. The main reason for not using the given test data for testing our model is because it does not have the values of the response variable, so we are forced to split the training data into train and test data.)</a:t>
            </a:r>
          </a:p>
          <a:p>
            <a:endParaRPr lang="en-US" b="0" i="0" dirty="0">
              <a:effectLst/>
              <a:latin typeface="Franklin Gothic Book" panose="020B0503020102020204" pitchFamily="34" charset="0"/>
            </a:endParaRPr>
          </a:p>
          <a:p>
            <a:r>
              <a:rPr lang="en-US" b="0" i="0" dirty="0">
                <a:effectLst/>
                <a:latin typeface="Franklin Gothic Book" panose="020B0503020102020204" pitchFamily="34" charset="0"/>
              </a:rPr>
              <a:t>create five predictive models: Linear regression model, Ridge model, Lasso model, Decision tree and the random forest.</a:t>
            </a:r>
            <a:endParaRPr lang="en-US" dirty="0">
              <a:latin typeface="Franklin Gothic Book" panose="020B0503020102020204" pitchFamily="34" charset="0"/>
            </a:endParaRPr>
          </a:p>
        </p:txBody>
      </p:sp>
    </p:spTree>
    <p:extLst>
      <p:ext uri="{BB962C8B-B14F-4D97-AF65-F5344CB8AC3E}">
        <p14:creationId xmlns:p14="http://schemas.microsoft.com/office/powerpoint/2010/main" val="608862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B30558-959B-435F-9352-EF780ED74057}"/>
              </a:ext>
            </a:extLst>
          </p:cNvPr>
          <p:cNvSpPr txBox="1"/>
          <p:nvPr/>
        </p:nvSpPr>
        <p:spPr>
          <a:xfrm>
            <a:off x="398123" y="2016237"/>
            <a:ext cx="6097712" cy="1569660"/>
          </a:xfrm>
          <a:prstGeom prst="rect">
            <a:avLst/>
          </a:prstGeom>
          <a:noFill/>
        </p:spPr>
        <p:txBody>
          <a:bodyPr wrap="square">
            <a:spAutoFit/>
          </a:bodyPr>
          <a:lstStyle/>
          <a:p>
            <a:pPr marL="285750" indent="-285750">
              <a:buFont typeface="Arial" panose="020B0604020202020204" pitchFamily="34" charset="0"/>
              <a:buChar char="•"/>
            </a:pPr>
            <a:endParaRPr lang="en-US" sz="2400" b="0" i="0" dirty="0">
              <a:effectLst/>
              <a:latin typeface="Franklin Gothic Book" panose="020B0503020102020204" pitchFamily="34" charset="0"/>
            </a:endParaRPr>
          </a:p>
          <a:p>
            <a:pPr marL="742950" lvl="1" indent="-285750">
              <a:buFont typeface="Arial" panose="020B0604020202020204" pitchFamily="34" charset="0"/>
              <a:buChar char="•"/>
            </a:pPr>
            <a:endParaRPr lang="en-US" sz="2400" dirty="0">
              <a:latin typeface="Franklin Gothic Book" panose="020B0503020102020204" pitchFamily="34" charset="0"/>
            </a:endParaRPr>
          </a:p>
          <a:p>
            <a:pPr marL="285750" indent="-285750">
              <a:buFont typeface="Arial" panose="020B0604020202020204" pitchFamily="34" charset="0"/>
              <a:buChar char="•"/>
            </a:pPr>
            <a:r>
              <a:rPr lang="en-US" sz="2400" b="0" i="0" dirty="0">
                <a:effectLst/>
                <a:latin typeface="Franklin Gothic Book" panose="020B0503020102020204" pitchFamily="34" charset="0"/>
              </a:rPr>
              <a:t> Train </a:t>
            </a:r>
            <a:r>
              <a:rPr lang="en-US" sz="2400" dirty="0">
                <a:latin typeface="Franklin Gothic Book" panose="020B0503020102020204" pitchFamily="34" charset="0"/>
              </a:rPr>
              <a:t>the </a:t>
            </a:r>
            <a:r>
              <a:rPr lang="en-US" sz="2400" b="0" i="0" dirty="0">
                <a:effectLst/>
                <a:latin typeface="Franklin Gothic Book" panose="020B0503020102020204" pitchFamily="34" charset="0"/>
              </a:rPr>
              <a:t>models using the train data created from the training data set.</a:t>
            </a:r>
            <a:endParaRPr lang="en-US" sz="2400" dirty="0">
              <a:latin typeface="Franklin Gothic Book" panose="020B0503020102020204" pitchFamily="34" charset="0"/>
            </a:endParaRPr>
          </a:p>
        </p:txBody>
      </p:sp>
      <p:sp>
        <p:nvSpPr>
          <p:cNvPr id="5" name="TextBox 4">
            <a:extLst>
              <a:ext uri="{FF2B5EF4-FFF2-40B4-BE49-F238E27FC236}">
                <a16:creationId xmlns:a16="http://schemas.microsoft.com/office/drawing/2014/main" id="{6B5654C1-D30C-462D-B709-AED51F5E17E4}"/>
              </a:ext>
            </a:extLst>
          </p:cNvPr>
          <p:cNvSpPr txBox="1"/>
          <p:nvPr/>
        </p:nvSpPr>
        <p:spPr>
          <a:xfrm>
            <a:off x="531687" y="4056933"/>
            <a:ext cx="6097712" cy="830997"/>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Franklin Gothic Book" panose="020B0503020102020204" pitchFamily="34" charset="0"/>
              </a:rPr>
              <a:t>M</a:t>
            </a:r>
            <a:r>
              <a:rPr lang="en-US" sz="2400" b="0" i="0" dirty="0">
                <a:effectLst/>
                <a:latin typeface="Franklin Gothic Book" panose="020B0503020102020204" pitchFamily="34" charset="0"/>
              </a:rPr>
              <a:t>ake predictions for the seen data and unseen data using all the created models</a:t>
            </a:r>
            <a:endParaRPr lang="en-US" sz="2400" dirty="0">
              <a:latin typeface="Franklin Gothic Book" panose="020B0503020102020204" pitchFamily="34" charset="0"/>
            </a:endParaRPr>
          </a:p>
        </p:txBody>
      </p:sp>
      <p:sp>
        <p:nvSpPr>
          <p:cNvPr id="7" name="TextBox 6">
            <a:extLst>
              <a:ext uri="{FF2B5EF4-FFF2-40B4-BE49-F238E27FC236}">
                <a16:creationId xmlns:a16="http://schemas.microsoft.com/office/drawing/2014/main" id="{B7AA1118-8D51-4B5E-9602-908DCD449911}"/>
              </a:ext>
            </a:extLst>
          </p:cNvPr>
          <p:cNvSpPr txBox="1"/>
          <p:nvPr/>
        </p:nvSpPr>
        <p:spPr>
          <a:xfrm>
            <a:off x="398123" y="561756"/>
            <a:ext cx="6097712" cy="1569660"/>
          </a:xfrm>
          <a:prstGeom prst="rect">
            <a:avLst/>
          </a:prstGeom>
          <a:noFill/>
        </p:spPr>
        <p:txBody>
          <a:bodyPr wrap="square">
            <a:spAutoFit/>
          </a:bodyPr>
          <a:lstStyle/>
          <a:p>
            <a:pPr marL="285750" indent="-285750" algn="just">
              <a:buFont typeface="Arial" panose="020B0604020202020204" pitchFamily="34" charset="0"/>
              <a:buChar char="•"/>
            </a:pPr>
            <a:r>
              <a:rPr lang="en-US" sz="2400" dirty="0">
                <a:latin typeface="Franklin Gothic Book" panose="020B0503020102020204" pitchFamily="34" charset="0"/>
              </a:rPr>
              <a:t>S</a:t>
            </a:r>
            <a:r>
              <a:rPr lang="en-US" sz="2400" b="0" i="0" dirty="0">
                <a:effectLst/>
                <a:latin typeface="Franklin Gothic Book" panose="020B0503020102020204" pitchFamily="34" charset="0"/>
              </a:rPr>
              <a:t>tandardized the preprocessed data  to achieve consistency by ensuring each data type has the same scale, content and format.</a:t>
            </a: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410197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FE1A-42E6-4D61-8A87-96FFA55D624A}"/>
              </a:ext>
            </a:extLst>
          </p:cNvPr>
          <p:cNvSpPr>
            <a:spLocks noGrp="1"/>
          </p:cNvSpPr>
          <p:nvPr>
            <p:ph type="title"/>
          </p:nvPr>
        </p:nvSpPr>
        <p:spPr>
          <a:xfrm>
            <a:off x="728860" y="126716"/>
            <a:ext cx="10353761" cy="1116458"/>
          </a:xfrm>
        </p:spPr>
        <p:txBody>
          <a:bodyPr/>
          <a:lstStyle/>
          <a:p>
            <a:r>
              <a:rPr lang="en-US">
                <a:solidFill>
                  <a:schemeClr val="tx2">
                    <a:lumMod val="75000"/>
                  </a:schemeClr>
                </a:solidFill>
              </a:rPr>
              <a:t>5. MODEL </a:t>
            </a:r>
            <a:r>
              <a:rPr lang="en-US" dirty="0">
                <a:solidFill>
                  <a:schemeClr val="tx2">
                    <a:lumMod val="75000"/>
                  </a:schemeClr>
                </a:solidFill>
              </a:rPr>
              <a:t>PERFOMANCE</a:t>
            </a:r>
          </a:p>
        </p:txBody>
      </p:sp>
      <p:sp>
        <p:nvSpPr>
          <p:cNvPr id="3" name="Content Placeholder 2">
            <a:extLst>
              <a:ext uri="{FF2B5EF4-FFF2-40B4-BE49-F238E27FC236}">
                <a16:creationId xmlns:a16="http://schemas.microsoft.com/office/drawing/2014/main" id="{2FDAAF19-FB35-419C-B8C5-73FA964FE887}"/>
              </a:ext>
            </a:extLst>
          </p:cNvPr>
          <p:cNvSpPr>
            <a:spLocks noGrp="1"/>
          </p:cNvSpPr>
          <p:nvPr>
            <p:ph idx="1"/>
          </p:nvPr>
        </p:nvSpPr>
        <p:spPr>
          <a:xfrm>
            <a:off x="913795" y="1500027"/>
            <a:ext cx="10353762" cy="4602822"/>
          </a:xfrm>
        </p:spPr>
        <p:txBody>
          <a:bodyPr>
            <a:normAutofit/>
          </a:bodyPr>
          <a:lstStyle/>
          <a:p>
            <a:r>
              <a:rPr lang="en-US" sz="2400" dirty="0">
                <a:latin typeface="Franklin Gothic Book" panose="020B0503020102020204" pitchFamily="34" charset="0"/>
              </a:rPr>
              <a:t>In this section we evaluate the performance of our models and select the best model performing model.</a:t>
            </a:r>
          </a:p>
          <a:p>
            <a:r>
              <a:rPr lang="en-US" sz="2400" b="0" i="0" dirty="0">
                <a:effectLst/>
                <a:latin typeface="Franklin Gothic Book" panose="020B0503020102020204" pitchFamily="34" charset="0"/>
              </a:rPr>
              <a:t>For all model in order to evaluate their performance the dictionary containing the calculated RMSE was created.</a:t>
            </a:r>
          </a:p>
          <a:p>
            <a:endParaRPr lang="en-US" sz="2400" dirty="0">
              <a:effectLst/>
              <a:latin typeface="Franklin Gothic Book" panose="020B0503020102020204" pitchFamily="34" charset="0"/>
            </a:endParaRPr>
          </a:p>
          <a:p>
            <a:r>
              <a:rPr lang="en-US" sz="2400" dirty="0">
                <a:effectLst/>
                <a:latin typeface="Franklin Gothic Book" panose="020B0503020102020204" pitchFamily="34" charset="0"/>
              </a:rPr>
              <a:t>T</a:t>
            </a:r>
            <a:r>
              <a:rPr lang="en-US" sz="2400" b="0" i="0" dirty="0">
                <a:effectLst/>
                <a:latin typeface="Franklin Gothic Book" panose="020B0503020102020204" pitchFamily="34" charset="0"/>
              </a:rPr>
              <a:t>he Random forest model contains less RMSE compared to other models, so it can be concluded that it has higher prediction accuracy compared to other models. For this reason we can conclude that the random forest model is the best model compared to other models developed in this project.</a:t>
            </a: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3185451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8D18-4194-480F-A87A-CE1CDD6E99E3}"/>
              </a:ext>
            </a:extLst>
          </p:cNvPr>
          <p:cNvSpPr>
            <a:spLocks noGrp="1"/>
          </p:cNvSpPr>
          <p:nvPr>
            <p:ph type="title"/>
          </p:nvPr>
        </p:nvSpPr>
        <p:spPr>
          <a:xfrm>
            <a:off x="759683" y="280827"/>
            <a:ext cx="10353761" cy="1326321"/>
          </a:xfrm>
        </p:spPr>
        <p:txBody>
          <a:bodyPr/>
          <a:lstStyle/>
          <a:p>
            <a:r>
              <a:rPr lang="en-US">
                <a:solidFill>
                  <a:schemeClr val="tx2">
                    <a:lumMod val="75000"/>
                  </a:schemeClr>
                </a:solidFill>
              </a:rPr>
              <a:t>6. CONCLUSION</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74E05878-5D4E-4A04-80ED-CACD6A973DB5}"/>
              </a:ext>
            </a:extLst>
          </p:cNvPr>
          <p:cNvSpPr>
            <a:spLocks noGrp="1"/>
          </p:cNvSpPr>
          <p:nvPr>
            <p:ph idx="1"/>
          </p:nvPr>
        </p:nvSpPr>
        <p:spPr/>
        <p:txBody>
          <a:bodyPr/>
          <a:lstStyle/>
          <a:p>
            <a:r>
              <a:rPr lang="en-US"/>
              <a:t>In conclusion the random forest model is the suitable model that can help the government of Spain with the prediction of a 3 hourly energy Shortfalls. The conclusion was drawn from comparing the created models. </a:t>
            </a:r>
            <a:endParaRPr lang="en-US" dirty="0"/>
          </a:p>
        </p:txBody>
      </p:sp>
    </p:spTree>
    <p:extLst>
      <p:ext uri="{BB962C8B-B14F-4D97-AF65-F5344CB8AC3E}">
        <p14:creationId xmlns:p14="http://schemas.microsoft.com/office/powerpoint/2010/main" val="3908246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A09A-EAEB-429E-A164-013318176347}"/>
              </a:ext>
            </a:extLst>
          </p:cNvPr>
          <p:cNvSpPr>
            <a:spLocks noGrp="1"/>
          </p:cNvSpPr>
          <p:nvPr>
            <p:ph type="title"/>
          </p:nvPr>
        </p:nvSpPr>
        <p:spPr/>
        <p:txBody>
          <a:bodyPr/>
          <a:lstStyle/>
          <a:p>
            <a:r>
              <a:rPr lang="en-US" dirty="0">
                <a:solidFill>
                  <a:schemeClr val="tx2">
                    <a:lumMod val="75000"/>
                  </a:schemeClr>
                </a:solidFill>
              </a:rPr>
              <a:t>Team MEMBERS</a:t>
            </a:r>
          </a:p>
        </p:txBody>
      </p:sp>
      <p:sp>
        <p:nvSpPr>
          <p:cNvPr id="3" name="Content Placeholder 2">
            <a:extLst>
              <a:ext uri="{FF2B5EF4-FFF2-40B4-BE49-F238E27FC236}">
                <a16:creationId xmlns:a16="http://schemas.microsoft.com/office/drawing/2014/main" id="{0EECF781-E4E9-4469-82FC-31D3B1DF44F9}"/>
              </a:ext>
            </a:extLst>
          </p:cNvPr>
          <p:cNvSpPr>
            <a:spLocks noGrp="1"/>
          </p:cNvSpPr>
          <p:nvPr>
            <p:ph idx="1"/>
          </p:nvPr>
        </p:nvSpPr>
        <p:spPr/>
        <p:txBody>
          <a:bodyPr/>
          <a:lstStyle/>
          <a:p>
            <a:r>
              <a:rPr lang="en-US" dirty="0"/>
              <a:t>VUYISILE NGOBENI</a:t>
            </a:r>
          </a:p>
          <a:p>
            <a:r>
              <a:rPr lang="en-US" dirty="0"/>
              <a:t>RELOEF  MIKATEKO KHOZA</a:t>
            </a:r>
          </a:p>
          <a:p>
            <a:r>
              <a:rPr lang="en-US" dirty="0"/>
              <a:t>NHLANHLA </a:t>
            </a:r>
            <a:r>
              <a:rPr lang="en-US"/>
              <a:t>PATRIC HLENGWANE</a:t>
            </a:r>
            <a:endParaRPr lang="en-US" dirty="0"/>
          </a:p>
          <a:p>
            <a:r>
              <a:rPr lang="en-US" dirty="0"/>
              <a:t>SILINDILE NQOBILE NCUBE</a:t>
            </a:r>
          </a:p>
        </p:txBody>
      </p:sp>
    </p:spTree>
    <p:extLst>
      <p:ext uri="{BB962C8B-B14F-4D97-AF65-F5344CB8AC3E}">
        <p14:creationId xmlns:p14="http://schemas.microsoft.com/office/powerpoint/2010/main" val="193708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EFA58-D8D3-48DF-B9CC-95AD93605301}"/>
              </a:ext>
            </a:extLst>
          </p:cNvPr>
          <p:cNvSpPr>
            <a:spLocks noGrp="1"/>
          </p:cNvSpPr>
          <p:nvPr>
            <p:ph type="title"/>
          </p:nvPr>
        </p:nvSpPr>
        <p:spPr>
          <a:xfrm>
            <a:off x="800780" y="116440"/>
            <a:ext cx="10353761" cy="1147281"/>
          </a:xfrm>
        </p:spPr>
        <p:txBody>
          <a:bodyPr/>
          <a:lstStyle/>
          <a:p>
            <a:r>
              <a:rPr lang="en-US" b="1" dirty="0">
                <a:solidFill>
                  <a:schemeClr val="tx2">
                    <a:lumMod val="75000"/>
                  </a:schemeClr>
                </a:solidFill>
              </a:rPr>
              <a:t>INTRODUCTION</a:t>
            </a:r>
          </a:p>
        </p:txBody>
      </p:sp>
      <p:sp>
        <p:nvSpPr>
          <p:cNvPr id="3" name="Content Placeholder 2">
            <a:extLst>
              <a:ext uri="{FF2B5EF4-FFF2-40B4-BE49-F238E27FC236}">
                <a16:creationId xmlns:a16="http://schemas.microsoft.com/office/drawing/2014/main" id="{D394910A-C66F-4199-96E0-215768C058D0}"/>
              </a:ext>
            </a:extLst>
          </p:cNvPr>
          <p:cNvSpPr>
            <a:spLocks noGrp="1"/>
          </p:cNvSpPr>
          <p:nvPr>
            <p:ph idx="1"/>
          </p:nvPr>
        </p:nvSpPr>
        <p:spPr>
          <a:xfrm>
            <a:off x="913795" y="1407560"/>
            <a:ext cx="10353762" cy="4859676"/>
          </a:xfrm>
        </p:spPr>
        <p:txBody>
          <a:bodyPr>
            <a:noAutofit/>
          </a:bodyPr>
          <a:lstStyle/>
          <a:p>
            <a:pPr algn="just"/>
            <a:r>
              <a:rPr lang="en-US" sz="2400" b="0" dirty="0">
                <a:solidFill>
                  <a:schemeClr val="accent4">
                    <a:lumMod val="20000"/>
                    <a:lumOff val="80000"/>
                  </a:schemeClr>
                </a:solidFill>
                <a:effectLst/>
                <a:latin typeface="Franklin Gothic Book" panose="020B0503020102020204" pitchFamily="34" charset="0"/>
              </a:rPr>
              <a:t>Spain is the sixth-largest energy consumer in Europe, with approximately 47.1 million people. </a:t>
            </a:r>
          </a:p>
          <a:p>
            <a:pPr algn="just"/>
            <a:r>
              <a:rPr lang="en-US" sz="2400" dirty="0">
                <a:solidFill>
                  <a:schemeClr val="accent4">
                    <a:lumMod val="20000"/>
                    <a:lumOff val="80000"/>
                  </a:schemeClr>
                </a:solidFill>
                <a:latin typeface="Franklin Gothic Book" panose="020B0503020102020204" pitchFamily="34" charset="0"/>
              </a:rPr>
              <a:t>M</a:t>
            </a:r>
            <a:r>
              <a:rPr lang="en-US" sz="2400" b="0" dirty="0">
                <a:solidFill>
                  <a:schemeClr val="accent4">
                    <a:lumMod val="20000"/>
                    <a:lumOff val="80000"/>
                  </a:schemeClr>
                </a:solidFill>
                <a:effectLst/>
                <a:latin typeface="Franklin Gothic Book" panose="020B0503020102020204" pitchFamily="34" charset="0"/>
              </a:rPr>
              <a:t>oreover, each citizen relies on energy for their activities. </a:t>
            </a:r>
          </a:p>
          <a:p>
            <a:pPr algn="just"/>
            <a:endParaRPr lang="en-US" sz="2400" b="0" dirty="0">
              <a:solidFill>
                <a:schemeClr val="accent4">
                  <a:lumMod val="20000"/>
                  <a:lumOff val="80000"/>
                </a:schemeClr>
              </a:solidFill>
              <a:effectLst/>
              <a:latin typeface="Franklin Gothic Book" panose="020B0503020102020204" pitchFamily="34" charset="0"/>
            </a:endParaRPr>
          </a:p>
          <a:p>
            <a:pPr algn="just"/>
            <a:r>
              <a:rPr lang="en-US" sz="2400" dirty="0">
                <a:solidFill>
                  <a:schemeClr val="accent4">
                    <a:lumMod val="20000"/>
                    <a:lumOff val="80000"/>
                  </a:schemeClr>
                </a:solidFill>
                <a:latin typeface="Franklin Gothic Book" panose="020B0503020102020204" pitchFamily="34" charset="0"/>
              </a:rPr>
              <a:t>T</a:t>
            </a:r>
            <a:r>
              <a:rPr lang="en-US" sz="2400" b="0" dirty="0">
                <a:solidFill>
                  <a:schemeClr val="accent4">
                    <a:lumMod val="20000"/>
                    <a:lumOff val="80000"/>
                  </a:schemeClr>
                </a:solidFill>
                <a:effectLst/>
                <a:latin typeface="Franklin Gothic Book" panose="020B0503020102020204" pitchFamily="34" charset="0"/>
              </a:rPr>
              <a:t>here has been an increase in the generation of power over the years </a:t>
            </a:r>
            <a:r>
              <a:rPr lang="en-US" sz="2400" dirty="0">
                <a:solidFill>
                  <a:schemeClr val="accent4">
                    <a:lumMod val="20000"/>
                    <a:lumOff val="80000"/>
                  </a:schemeClr>
                </a:solidFill>
                <a:latin typeface="Franklin Gothic Book" panose="020B0503020102020204" pitchFamily="34" charset="0"/>
              </a:rPr>
              <a:t>I</a:t>
            </a:r>
            <a:r>
              <a:rPr lang="en-US" sz="2400" b="0" dirty="0">
                <a:solidFill>
                  <a:schemeClr val="accent4">
                    <a:lumMod val="20000"/>
                    <a:lumOff val="80000"/>
                  </a:schemeClr>
                </a:solidFill>
                <a:effectLst/>
                <a:latin typeface="Franklin Gothic Book" panose="020B0503020102020204" pitchFamily="34" charset="0"/>
              </a:rPr>
              <a:t>ncluding energy generated by means of fossil fuels and various renewable.</a:t>
            </a:r>
          </a:p>
          <a:p>
            <a:pPr marL="0" indent="0" algn="just">
              <a:buNone/>
            </a:pPr>
            <a:endParaRPr lang="en-US" sz="2400" b="0" dirty="0">
              <a:solidFill>
                <a:schemeClr val="accent4">
                  <a:lumMod val="20000"/>
                  <a:lumOff val="80000"/>
                </a:schemeClr>
              </a:solidFill>
              <a:effectLst/>
              <a:latin typeface="Franklin Gothic Book" panose="020B0503020102020204" pitchFamily="34" charset="0"/>
            </a:endParaRPr>
          </a:p>
          <a:p>
            <a:pPr algn="just"/>
            <a:r>
              <a:rPr lang="en-US" sz="2400" dirty="0">
                <a:solidFill>
                  <a:schemeClr val="accent4">
                    <a:lumMod val="20000"/>
                    <a:lumOff val="80000"/>
                  </a:schemeClr>
                </a:solidFill>
                <a:latin typeface="Franklin Gothic Book" panose="020B0503020102020204" pitchFamily="34" charset="0"/>
              </a:rPr>
              <a:t>This presentation is based on the model that we have developed to help the government of Spain to predict the energy shortfalls.</a:t>
            </a:r>
            <a:endParaRPr lang="en-US" sz="2400" b="0" dirty="0">
              <a:solidFill>
                <a:schemeClr val="accent4">
                  <a:lumMod val="20000"/>
                  <a:lumOff val="80000"/>
                </a:schemeClr>
              </a:solidFill>
              <a:effectLst/>
              <a:latin typeface="Franklin Gothic Book" panose="020B0503020102020204" pitchFamily="34" charset="0"/>
            </a:endParaRPr>
          </a:p>
        </p:txBody>
      </p:sp>
    </p:spTree>
    <p:extLst>
      <p:ext uri="{BB962C8B-B14F-4D97-AF65-F5344CB8AC3E}">
        <p14:creationId xmlns:p14="http://schemas.microsoft.com/office/powerpoint/2010/main" val="2808317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6000"/>
                    </a14:imgEffect>
                  </a14:imgLayer>
                </a14:imgProps>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5281-323B-42DD-928B-A1CF9433A8EF}"/>
              </a:ext>
            </a:extLst>
          </p:cNvPr>
          <p:cNvSpPr>
            <a:spLocks noGrp="1"/>
          </p:cNvSpPr>
          <p:nvPr>
            <p:ph type="title"/>
          </p:nvPr>
        </p:nvSpPr>
        <p:spPr/>
        <p:txBody>
          <a:bodyPr/>
          <a:lstStyle/>
          <a:p>
            <a:r>
              <a:rPr lang="en-US" b="1" dirty="0">
                <a:solidFill>
                  <a:schemeClr val="tx2">
                    <a:lumMod val="75000"/>
                  </a:schemeClr>
                </a:solidFill>
              </a:rPr>
              <a:t>DEFINING THE PROBLEM STATEMENT</a:t>
            </a:r>
          </a:p>
        </p:txBody>
      </p:sp>
      <p:sp>
        <p:nvSpPr>
          <p:cNvPr id="3" name="Content Placeholder 2">
            <a:extLst>
              <a:ext uri="{FF2B5EF4-FFF2-40B4-BE49-F238E27FC236}">
                <a16:creationId xmlns:a16="http://schemas.microsoft.com/office/drawing/2014/main" id="{B28C2979-7471-408D-B5FF-E248101C9651}"/>
              </a:ext>
            </a:extLst>
          </p:cNvPr>
          <p:cNvSpPr>
            <a:spLocks noGrp="1"/>
          </p:cNvSpPr>
          <p:nvPr>
            <p:ph idx="1"/>
          </p:nvPr>
        </p:nvSpPr>
        <p:spPr/>
        <p:txBody>
          <a:bodyPr>
            <a:noAutofit/>
          </a:bodyPr>
          <a:lstStyle/>
          <a:p>
            <a:r>
              <a:rPr lang="en-US" sz="2800" dirty="0">
                <a:latin typeface="Calibri" panose="020F0502020204030204" pitchFamily="34" charset="0"/>
                <a:cs typeface="Calibri" panose="020F0502020204030204" pitchFamily="34" charset="0"/>
              </a:rPr>
              <a:t>Building a model that will help the government of Spain to accurately predict the three hourly shortfalls of the energy </a:t>
            </a:r>
            <a:r>
              <a:rPr lang="en-US" sz="2800" b="0" dirty="0">
                <a:effectLst/>
                <a:latin typeface="Calibri" panose="020F0502020204030204" pitchFamily="34" charset="0"/>
                <a:cs typeface="Calibri" panose="020F0502020204030204" pitchFamily="34" charset="0"/>
              </a:rPr>
              <a:t> generated by means of fossil fuels and various renewable sources - for the country of Spain. </a:t>
            </a:r>
          </a:p>
          <a:p>
            <a:endParaRPr lang="en-US" sz="2800" dirty="0">
              <a:latin typeface="Calibri" panose="020F0502020204030204" pitchFamily="34" charset="0"/>
              <a:cs typeface="Calibri" panose="020F0502020204030204" pitchFamily="34" charset="0"/>
            </a:endParaRPr>
          </a:p>
          <a:p>
            <a:r>
              <a:rPr lang="en-US" sz="2800" b="0" dirty="0">
                <a:effectLst/>
                <a:latin typeface="Calibri" panose="020F0502020204030204" pitchFamily="34" charset="0"/>
                <a:cs typeface="Calibri" panose="020F0502020204030204" pitchFamily="34" charset="0"/>
              </a:rPr>
              <a:t>The daily shortfall, which will be referred to as the target variable, will be modelled as a function of various city-specific weather features such as `pressure`, `wind speed`, `humidity.</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1201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3917-B679-49E2-8907-CD754E734733}"/>
              </a:ext>
            </a:extLst>
          </p:cNvPr>
          <p:cNvSpPr>
            <a:spLocks noGrp="1"/>
          </p:cNvSpPr>
          <p:nvPr>
            <p:ph type="title"/>
          </p:nvPr>
        </p:nvSpPr>
        <p:spPr>
          <a:xfrm>
            <a:off x="838200" y="73123"/>
            <a:ext cx="10353761" cy="1326321"/>
          </a:xfrm>
        </p:spPr>
        <p:txBody>
          <a:bodyPr/>
          <a:lstStyle/>
          <a:p>
            <a:r>
              <a:rPr lang="en-US" dirty="0">
                <a:solidFill>
                  <a:schemeClr val="tx2">
                    <a:lumMod val="75000"/>
                  </a:schemeClr>
                </a:solidFill>
              </a:rPr>
              <a:t>THE PROJECT LIFE CYCLE</a:t>
            </a:r>
          </a:p>
        </p:txBody>
      </p:sp>
      <p:sp>
        <p:nvSpPr>
          <p:cNvPr id="3" name="Content Placeholder 2">
            <a:extLst>
              <a:ext uri="{FF2B5EF4-FFF2-40B4-BE49-F238E27FC236}">
                <a16:creationId xmlns:a16="http://schemas.microsoft.com/office/drawing/2014/main" id="{4AD2F94F-184A-41F8-8B76-7270A893A30F}"/>
              </a:ext>
            </a:extLst>
          </p:cNvPr>
          <p:cNvSpPr>
            <a:spLocks noGrp="1"/>
          </p:cNvSpPr>
          <p:nvPr>
            <p:ph idx="1"/>
          </p:nvPr>
        </p:nvSpPr>
        <p:spPr/>
        <p:txBody>
          <a:bodyPr/>
          <a:lstStyle/>
          <a:p>
            <a:pPr marL="0" indent="0">
              <a:buNone/>
            </a:pPr>
            <a:endParaRPr lang="en-US" dirty="0"/>
          </a:p>
          <a:p>
            <a:pPr marL="0" indent="0">
              <a:buNone/>
            </a:pPr>
            <a:r>
              <a:rPr lang="en-US" dirty="0"/>
              <a:t>                                                  </a:t>
            </a:r>
          </a:p>
        </p:txBody>
      </p:sp>
      <p:sp>
        <p:nvSpPr>
          <p:cNvPr id="6" name="Arrow: Pentagon 5">
            <a:extLst>
              <a:ext uri="{FF2B5EF4-FFF2-40B4-BE49-F238E27FC236}">
                <a16:creationId xmlns:a16="http://schemas.microsoft.com/office/drawing/2014/main" id="{E808878F-59D4-4B29-B619-69FDD83ED66B}"/>
              </a:ext>
            </a:extLst>
          </p:cNvPr>
          <p:cNvSpPr/>
          <p:nvPr/>
        </p:nvSpPr>
        <p:spPr>
          <a:xfrm>
            <a:off x="838200" y="2029144"/>
            <a:ext cx="2753474" cy="93494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1.Loading data</a:t>
            </a:r>
          </a:p>
        </p:txBody>
      </p:sp>
      <p:sp>
        <p:nvSpPr>
          <p:cNvPr id="7" name="Arrow: Chevron 6">
            <a:extLst>
              <a:ext uri="{FF2B5EF4-FFF2-40B4-BE49-F238E27FC236}">
                <a16:creationId xmlns:a16="http://schemas.microsoft.com/office/drawing/2014/main" id="{C175BB92-1E32-4B7C-AA4C-0B506DE3B1B6}"/>
              </a:ext>
            </a:extLst>
          </p:cNvPr>
          <p:cNvSpPr/>
          <p:nvPr/>
        </p:nvSpPr>
        <p:spPr>
          <a:xfrm>
            <a:off x="3481230" y="2029144"/>
            <a:ext cx="3817703" cy="93494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 </a:t>
            </a:r>
            <a:r>
              <a:rPr lang="en-US" sz="2400" b="0" dirty="0">
                <a:solidFill>
                  <a:schemeClr val="bg1"/>
                </a:solidFill>
                <a:effectLst/>
              </a:rPr>
              <a:t>Exploratory Data Analysis (EDA)</a:t>
            </a:r>
          </a:p>
          <a:p>
            <a:pPr algn="ctr"/>
            <a:endParaRPr lang="en-US" dirty="0">
              <a:solidFill>
                <a:schemeClr val="tx1"/>
              </a:solidFill>
            </a:endParaRPr>
          </a:p>
        </p:txBody>
      </p:sp>
      <p:sp>
        <p:nvSpPr>
          <p:cNvPr id="8" name="Arrow: Chevron 7">
            <a:extLst>
              <a:ext uri="{FF2B5EF4-FFF2-40B4-BE49-F238E27FC236}">
                <a16:creationId xmlns:a16="http://schemas.microsoft.com/office/drawing/2014/main" id="{29803F69-05F2-4952-9ADA-18F71F23721D}"/>
              </a:ext>
            </a:extLst>
          </p:cNvPr>
          <p:cNvSpPr/>
          <p:nvPr/>
        </p:nvSpPr>
        <p:spPr>
          <a:xfrm>
            <a:off x="7298933" y="2029144"/>
            <a:ext cx="3944422" cy="93494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3.Data Engineering</a:t>
            </a:r>
          </a:p>
        </p:txBody>
      </p:sp>
      <p:sp>
        <p:nvSpPr>
          <p:cNvPr id="9" name="Arrow: Chevron 8">
            <a:extLst>
              <a:ext uri="{FF2B5EF4-FFF2-40B4-BE49-F238E27FC236}">
                <a16:creationId xmlns:a16="http://schemas.microsoft.com/office/drawing/2014/main" id="{42AE711A-BBA7-40F6-8336-080CB78FD170}"/>
              </a:ext>
            </a:extLst>
          </p:cNvPr>
          <p:cNvSpPr/>
          <p:nvPr/>
        </p:nvSpPr>
        <p:spPr>
          <a:xfrm>
            <a:off x="838200" y="4551451"/>
            <a:ext cx="3817702" cy="8527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 Modeling   </a:t>
            </a:r>
            <a:r>
              <a:rPr lang="en-US" dirty="0">
                <a:solidFill>
                  <a:schemeClr val="bg1"/>
                </a:solidFill>
              </a:rPr>
              <a:t>                    </a:t>
            </a:r>
            <a:r>
              <a:rPr lang="en-US" dirty="0">
                <a:solidFill>
                  <a:schemeClr val="tx1"/>
                </a:solidFill>
              </a:rPr>
              <a:t> </a:t>
            </a:r>
          </a:p>
        </p:txBody>
      </p:sp>
      <p:sp>
        <p:nvSpPr>
          <p:cNvPr id="10" name="Arrow: Chevron 9">
            <a:extLst>
              <a:ext uri="{FF2B5EF4-FFF2-40B4-BE49-F238E27FC236}">
                <a16:creationId xmlns:a16="http://schemas.microsoft.com/office/drawing/2014/main" id="{AC6EA3A8-ADC7-4D7F-B8C5-B126A6F992A1}"/>
              </a:ext>
            </a:extLst>
          </p:cNvPr>
          <p:cNvSpPr/>
          <p:nvPr/>
        </p:nvSpPr>
        <p:spPr>
          <a:xfrm>
            <a:off x="4655902" y="4551452"/>
            <a:ext cx="3470639" cy="85275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 Model Performance</a:t>
            </a:r>
          </a:p>
        </p:txBody>
      </p:sp>
    </p:spTree>
    <p:extLst>
      <p:ext uri="{BB962C8B-B14F-4D97-AF65-F5344CB8AC3E}">
        <p14:creationId xmlns:p14="http://schemas.microsoft.com/office/powerpoint/2010/main" val="15892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D9F7-F8EB-4196-A773-59E523F8B8EF}"/>
              </a:ext>
            </a:extLst>
          </p:cNvPr>
          <p:cNvSpPr>
            <a:spLocks noGrp="1"/>
          </p:cNvSpPr>
          <p:nvPr>
            <p:ph type="title"/>
          </p:nvPr>
        </p:nvSpPr>
        <p:spPr>
          <a:xfrm>
            <a:off x="800780" y="0"/>
            <a:ext cx="10353761" cy="1326321"/>
          </a:xfrm>
        </p:spPr>
        <p:txBody>
          <a:bodyPr/>
          <a:lstStyle/>
          <a:p>
            <a:r>
              <a:rPr lang="en-US" dirty="0">
                <a:solidFill>
                  <a:schemeClr val="tx2">
                    <a:lumMod val="75000"/>
                  </a:schemeClr>
                </a:solidFill>
              </a:rPr>
              <a:t>1. LOADING DATA</a:t>
            </a:r>
          </a:p>
        </p:txBody>
      </p:sp>
      <p:sp>
        <p:nvSpPr>
          <p:cNvPr id="3" name="Content Placeholder 2">
            <a:extLst>
              <a:ext uri="{FF2B5EF4-FFF2-40B4-BE49-F238E27FC236}">
                <a16:creationId xmlns:a16="http://schemas.microsoft.com/office/drawing/2014/main" id="{7F39A832-14D8-4ACF-84F7-9C33973D989C}"/>
              </a:ext>
            </a:extLst>
          </p:cNvPr>
          <p:cNvSpPr>
            <a:spLocks noGrp="1"/>
          </p:cNvSpPr>
          <p:nvPr>
            <p:ph idx="1"/>
          </p:nvPr>
        </p:nvSpPr>
        <p:spPr/>
        <p:txBody>
          <a:bodyPr>
            <a:normAutofit/>
          </a:bodyPr>
          <a:lstStyle/>
          <a:p>
            <a:pPr algn="just"/>
            <a:r>
              <a:rPr lang="en-US" sz="3200" b="0" i="0" dirty="0">
                <a:effectLst/>
                <a:latin typeface="Franklin Gothic Book" panose="020B0503020102020204" pitchFamily="34" charset="0"/>
              </a:rPr>
              <a:t>The data required to train and test the model was loaded from csv files to the pandas data frame in order to manipulate the data using python libraries.</a:t>
            </a:r>
            <a:endParaRPr lang="en-US" sz="3200" dirty="0">
              <a:latin typeface="Franklin Gothic Book" panose="020B0503020102020204" pitchFamily="34" charset="0"/>
            </a:endParaRPr>
          </a:p>
        </p:txBody>
      </p:sp>
    </p:spTree>
    <p:extLst>
      <p:ext uri="{BB962C8B-B14F-4D97-AF65-F5344CB8AC3E}">
        <p14:creationId xmlns:p14="http://schemas.microsoft.com/office/powerpoint/2010/main" val="5020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D1-0298-4FFC-986E-C4A852B4330D}"/>
              </a:ext>
            </a:extLst>
          </p:cNvPr>
          <p:cNvSpPr>
            <a:spLocks noGrp="1"/>
          </p:cNvSpPr>
          <p:nvPr>
            <p:ph type="title"/>
          </p:nvPr>
        </p:nvSpPr>
        <p:spPr>
          <a:xfrm>
            <a:off x="2311147" y="365760"/>
            <a:ext cx="7569706" cy="1288238"/>
          </a:xfrm>
        </p:spPr>
        <p:txBody>
          <a:bodyPr anchor="ctr">
            <a:normAutofit/>
          </a:bodyPr>
          <a:lstStyle/>
          <a:p>
            <a:pPr algn="ctr"/>
            <a:r>
              <a:rPr lang="en-US" dirty="0">
                <a:solidFill>
                  <a:schemeClr val="tx2">
                    <a:lumMod val="75000"/>
                  </a:schemeClr>
                </a:solidFill>
              </a:rPr>
              <a:t>2. EXPLORATORY DATA ANALYSIS</a:t>
            </a:r>
          </a:p>
        </p:txBody>
      </p:sp>
      <p:sp>
        <p:nvSpPr>
          <p:cNvPr id="3" name="Content Placeholder 2">
            <a:extLst>
              <a:ext uri="{FF2B5EF4-FFF2-40B4-BE49-F238E27FC236}">
                <a16:creationId xmlns:a16="http://schemas.microsoft.com/office/drawing/2014/main" id="{6830964A-9788-486D-ACAF-F334315BAFC9}"/>
              </a:ext>
            </a:extLst>
          </p:cNvPr>
          <p:cNvSpPr>
            <a:spLocks noGrp="1"/>
          </p:cNvSpPr>
          <p:nvPr>
            <p:ph idx="1"/>
          </p:nvPr>
        </p:nvSpPr>
        <p:spPr>
          <a:xfrm>
            <a:off x="945223" y="1848321"/>
            <a:ext cx="9626885" cy="4643919"/>
          </a:xfrm>
        </p:spPr>
        <p:txBody>
          <a:bodyPr anchor="t">
            <a:noAutofit/>
          </a:bodyPr>
          <a:lstStyle/>
          <a:p>
            <a:r>
              <a:rPr lang="en-US" b="0" i="0" dirty="0">
                <a:effectLst/>
                <a:latin typeface="Franklin Gothic Book" panose="020B0503020102020204" pitchFamily="34" charset="0"/>
                <a:cs typeface="Calibri" panose="020F0502020204030204" pitchFamily="34" charset="0"/>
              </a:rPr>
              <a:t>Is an approach used by data                        .</a:t>
            </a:r>
            <a:r>
              <a:rPr lang="en-US" dirty="0">
                <a:latin typeface="Franklin Gothic Book" panose="020B0503020102020204" pitchFamily="34" charset="0"/>
                <a:cs typeface="Calibri" panose="020F0502020204030204" pitchFamily="34" charset="0"/>
              </a:rPr>
              <a:t>We Firstly  looked at the description</a:t>
            </a:r>
            <a:r>
              <a:rPr lang="en-US" b="0" i="0" dirty="0">
                <a:effectLst/>
                <a:latin typeface="Franklin Gothic Book" panose="020B0503020102020204" pitchFamily="34" charset="0"/>
                <a:cs typeface="Calibri" panose="020F0502020204030204" pitchFamily="34" charset="0"/>
              </a:rPr>
              <a:t>            </a:t>
            </a:r>
          </a:p>
          <a:p>
            <a:pPr marL="0" indent="0">
              <a:buNone/>
            </a:pPr>
            <a:r>
              <a:rPr lang="en-US" b="0" i="0" dirty="0">
                <a:effectLst/>
                <a:latin typeface="Franklin Gothic Book" panose="020B0503020102020204" pitchFamily="34" charset="0"/>
                <a:cs typeface="Calibri" panose="020F0502020204030204" pitchFamily="34" charset="0"/>
              </a:rPr>
              <a:t>scientists to analyze and investigate             </a:t>
            </a:r>
            <a:r>
              <a:rPr lang="en-US" dirty="0">
                <a:latin typeface="Franklin Gothic Book" panose="020B0503020102020204" pitchFamily="34" charset="0"/>
                <a:cs typeface="Calibri" panose="020F0502020204030204" pitchFamily="34" charset="0"/>
              </a:rPr>
              <a:t>of the given data in the form of the five</a:t>
            </a:r>
            <a:endParaRPr lang="en-US" b="0" i="0" dirty="0">
              <a:effectLst/>
              <a:latin typeface="Franklin Gothic Book" panose="020B0503020102020204" pitchFamily="34" charset="0"/>
              <a:cs typeface="Calibri" panose="020F0502020204030204" pitchFamily="34" charset="0"/>
            </a:endParaRPr>
          </a:p>
          <a:p>
            <a:pPr marL="0" indent="0">
              <a:buNone/>
            </a:pPr>
            <a:r>
              <a:rPr lang="en-US" b="0" i="0" dirty="0">
                <a:effectLst/>
                <a:latin typeface="Franklin Gothic Book" panose="020B0503020102020204" pitchFamily="34" charset="0"/>
                <a:cs typeface="Calibri" panose="020F0502020204030204" pitchFamily="34" charset="0"/>
              </a:rPr>
              <a:t>data sets and summarize their main             </a:t>
            </a:r>
            <a:r>
              <a:rPr lang="en-US" dirty="0">
                <a:latin typeface="Franklin Gothic Book" panose="020B0503020102020204" pitchFamily="34" charset="0"/>
                <a:cs typeface="Calibri" panose="020F0502020204030204" pitchFamily="34" charset="0"/>
              </a:rPr>
              <a:t>number summary, mean, count and   </a:t>
            </a:r>
            <a:endParaRPr lang="en-US" b="0" i="0" dirty="0">
              <a:effectLst/>
              <a:latin typeface="Franklin Gothic Book" panose="020B0503020102020204" pitchFamily="34" charset="0"/>
              <a:cs typeface="Calibri" panose="020F0502020204030204" pitchFamily="34" charset="0"/>
            </a:endParaRPr>
          </a:p>
          <a:p>
            <a:pPr marL="0" indent="0">
              <a:buNone/>
            </a:pPr>
            <a:r>
              <a:rPr lang="en-US" b="0" i="0" dirty="0">
                <a:effectLst/>
                <a:latin typeface="Franklin Gothic Book" panose="020B0503020102020204" pitchFamily="34" charset="0"/>
                <a:cs typeface="Calibri" panose="020F0502020204030204" pitchFamily="34" charset="0"/>
              </a:rPr>
              <a:t>features, often employing data                      </a:t>
            </a:r>
            <a:r>
              <a:rPr lang="en-US" dirty="0">
                <a:latin typeface="Franklin Gothic Book" panose="020B0503020102020204" pitchFamily="34" charset="0"/>
                <a:cs typeface="Calibri" panose="020F0502020204030204" pitchFamily="34" charset="0"/>
              </a:rPr>
              <a:t>standard deviation.</a:t>
            </a:r>
            <a:r>
              <a:rPr lang="en-US" b="0" i="0" dirty="0">
                <a:effectLst/>
                <a:latin typeface="Franklin Gothic Book" panose="020B0503020102020204" pitchFamily="34" charset="0"/>
                <a:cs typeface="Calibri" panose="020F0502020204030204" pitchFamily="34" charset="0"/>
              </a:rPr>
              <a:t>                            </a:t>
            </a:r>
          </a:p>
          <a:p>
            <a:pPr marL="0" indent="0">
              <a:buNone/>
            </a:pPr>
            <a:r>
              <a:rPr lang="en-US" b="0" i="0" dirty="0">
                <a:effectLst/>
                <a:latin typeface="Franklin Gothic Book" panose="020B0503020102020204" pitchFamily="34" charset="0"/>
                <a:cs typeface="Calibri" panose="020F0502020204030204" pitchFamily="34" charset="0"/>
              </a:rPr>
              <a:t>visualization methods.                                    </a:t>
            </a:r>
          </a:p>
          <a:p>
            <a:pPr marL="0" indent="0">
              <a:buNone/>
            </a:pPr>
            <a:r>
              <a:rPr lang="en-US" dirty="0">
                <a:latin typeface="Franklin Gothic Book" panose="020B0503020102020204" pitchFamily="34" charset="0"/>
                <a:cs typeface="Calibri" panose="020F0502020204030204" pitchFamily="34" charset="0"/>
              </a:rPr>
              <a:t>                                                                                                                                                        </a:t>
            </a:r>
            <a:r>
              <a:rPr lang="en-US" b="0" i="0" dirty="0">
                <a:effectLst/>
                <a:latin typeface="Franklin Gothic Book" panose="020B0503020102020204" pitchFamily="34" charset="0"/>
                <a:cs typeface="Calibri" panose="020F0502020204030204" pitchFamily="34" charset="0"/>
              </a:rPr>
              <a:t>                                          </a:t>
            </a:r>
            <a:r>
              <a:rPr lang="en-US" dirty="0">
                <a:latin typeface="Franklin Gothic Book" panose="020B0503020102020204" pitchFamily="34" charset="0"/>
                <a:cs typeface="Calibri" panose="020F0502020204030204" pitchFamily="34" charset="0"/>
              </a:rPr>
              <a:t>A table shown below shows that some</a:t>
            </a:r>
          </a:p>
          <a:p>
            <a:pPr marL="0" indent="0">
              <a:buNone/>
            </a:pPr>
            <a:r>
              <a:rPr lang="en-US" dirty="0">
                <a:latin typeface="Franklin Gothic Book" panose="020B0503020102020204" pitchFamily="34" charset="0"/>
                <a:cs typeface="Calibri" panose="020F0502020204030204" pitchFamily="34" charset="0"/>
              </a:rPr>
              <a:t>Columns in a table have values that are</a:t>
            </a:r>
          </a:p>
          <a:p>
            <a:pPr marL="0" indent="0">
              <a:buNone/>
            </a:pPr>
            <a:r>
              <a:rPr lang="en-US" dirty="0">
                <a:latin typeface="Franklin Gothic Book" panose="020B0503020102020204" pitchFamily="34" charset="0"/>
                <a:cs typeface="Calibri" panose="020F0502020204030204" pitchFamily="34" charset="0"/>
              </a:rPr>
              <a:t>likely to be the same such as the Madrid_temp</a:t>
            </a:r>
          </a:p>
          <a:p>
            <a:pPr marL="0" indent="0">
              <a:buNone/>
            </a:pPr>
            <a:r>
              <a:rPr lang="en-US" dirty="0">
                <a:latin typeface="Franklin Gothic Book" panose="020B0503020102020204" pitchFamily="34" charset="0"/>
                <a:cs typeface="Calibri" panose="020F0502020204030204" pitchFamily="34" charset="0"/>
              </a:rPr>
              <a:t>_min and the Madrid_temp column.</a:t>
            </a:r>
          </a:p>
          <a:p>
            <a:pPr marL="0" indent="0">
              <a:buNone/>
            </a:pPr>
            <a:endParaRPr lang="en-US" dirty="0">
              <a:latin typeface="Franklin Gothic Book" panose="020B0503020102020204" pitchFamily="34" charset="0"/>
              <a:cs typeface="Calibri" panose="020F0502020204030204" pitchFamily="34" charset="0"/>
            </a:endParaRPr>
          </a:p>
          <a:p>
            <a:pPr marL="0" indent="0">
              <a:buNone/>
            </a:pPr>
            <a:endParaRPr lang="en-US" dirty="0">
              <a:latin typeface="Franklin Gothic Book" panose="020B0503020102020204" pitchFamily="34" charset="0"/>
              <a:cs typeface="Calibri" panose="020F0502020204030204" pitchFamily="34" charset="0"/>
            </a:endParaRPr>
          </a:p>
          <a:p>
            <a:pPr marL="0" indent="0">
              <a:buNone/>
            </a:pPr>
            <a:endParaRPr lang="en-US" dirty="0">
              <a:latin typeface="Franklin Gothic Book" panose="020B0503020102020204" pitchFamily="34" charset="0"/>
              <a:cs typeface="Calibri" panose="020F0502020204030204" pitchFamily="34" charset="0"/>
            </a:endParaRPr>
          </a:p>
          <a:p>
            <a:endParaRPr lang="en-US" dirty="0">
              <a:latin typeface="Franklin Gothic Book" panose="020B0503020102020204" pitchFamily="34" charset="0"/>
              <a:cs typeface="Calibri" panose="020F0502020204030204" pitchFamily="34" charset="0"/>
            </a:endParaRPr>
          </a:p>
          <a:p>
            <a:pPr marL="0" indent="0">
              <a:buNone/>
            </a:pPr>
            <a:endParaRPr lang="en-US" dirty="0">
              <a:latin typeface="Franklin Gothic Book" panose="020B0503020102020204" pitchFamily="34" charset="0"/>
              <a:cs typeface="Calibri" panose="020F0502020204030204" pitchFamily="34" charset="0"/>
            </a:endParaRPr>
          </a:p>
        </p:txBody>
      </p:sp>
    </p:spTree>
    <p:extLst>
      <p:ext uri="{BB962C8B-B14F-4D97-AF65-F5344CB8AC3E}">
        <p14:creationId xmlns:p14="http://schemas.microsoft.com/office/powerpoint/2010/main" val="272763273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6C56-6B7F-4C68-A3E1-CF9FB0AA181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2600" kern="1200" dirty="0">
                <a:solidFill>
                  <a:schemeClr val="tx2">
                    <a:lumMod val="75000"/>
                  </a:schemeClr>
                </a:solidFill>
                <a:latin typeface="+mj-lt"/>
                <a:ea typeface="+mj-ea"/>
                <a:cs typeface="+mj-cs"/>
              </a:rPr>
              <a:t>From this we conclude that we have data redundancy in our given data.</a:t>
            </a:r>
            <a:br>
              <a:rPr lang="en-US" sz="2600" kern="1200" dirty="0">
                <a:solidFill>
                  <a:schemeClr val="tx2">
                    <a:lumMod val="75000"/>
                  </a:schemeClr>
                </a:solidFill>
                <a:latin typeface="+mj-lt"/>
                <a:ea typeface="+mj-ea"/>
                <a:cs typeface="+mj-cs"/>
              </a:rPr>
            </a:br>
            <a:endParaRPr lang="en-US" sz="2600" kern="1200" dirty="0">
              <a:solidFill>
                <a:schemeClr val="tx2">
                  <a:lumMod val="75000"/>
                </a:schemeClr>
              </a:solidFill>
              <a:latin typeface="+mj-lt"/>
              <a:ea typeface="+mj-ea"/>
              <a:cs typeface="+mj-cs"/>
            </a:endParaRPr>
          </a:p>
        </p:txBody>
      </p:sp>
      <p:pic>
        <p:nvPicPr>
          <p:cNvPr id="4" name="Picture 3">
            <a:extLst>
              <a:ext uri="{FF2B5EF4-FFF2-40B4-BE49-F238E27FC236}">
                <a16:creationId xmlns:a16="http://schemas.microsoft.com/office/drawing/2014/main" id="{C87C1B41-C8B9-4A8C-8F6E-1929E50FC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65" y="2458273"/>
            <a:ext cx="11548872" cy="3320302"/>
          </a:xfrm>
          <a:prstGeom prst="rect">
            <a:avLst/>
          </a:prstGeom>
        </p:spPr>
      </p:pic>
    </p:spTree>
    <p:extLst>
      <p:ext uri="{BB962C8B-B14F-4D97-AF65-F5344CB8AC3E}">
        <p14:creationId xmlns:p14="http://schemas.microsoft.com/office/powerpoint/2010/main" val="349217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7FFA0E-E80E-4CBE-86E2-ED5F0BDF397B}"/>
              </a:ext>
            </a:extLst>
          </p:cNvPr>
          <p:cNvPicPr>
            <a:picLocks noChangeAspect="1"/>
          </p:cNvPicPr>
          <p:nvPr/>
        </p:nvPicPr>
        <p:blipFill>
          <a:blip r:embed="rId3"/>
          <a:stretch>
            <a:fillRect/>
          </a:stretch>
        </p:blipFill>
        <p:spPr>
          <a:xfrm>
            <a:off x="215084" y="3117200"/>
            <a:ext cx="9736542" cy="3359108"/>
          </a:xfrm>
          <a:prstGeom prst="rect">
            <a:avLst/>
          </a:prstGeom>
        </p:spPr>
      </p:pic>
      <p:sp>
        <p:nvSpPr>
          <p:cNvPr id="5" name="TextBox 4">
            <a:extLst>
              <a:ext uri="{FF2B5EF4-FFF2-40B4-BE49-F238E27FC236}">
                <a16:creationId xmlns:a16="http://schemas.microsoft.com/office/drawing/2014/main" id="{7742FB16-C0DE-4AF3-9FD4-93A1DCA21422}"/>
              </a:ext>
            </a:extLst>
          </p:cNvPr>
          <p:cNvSpPr txBox="1"/>
          <p:nvPr/>
        </p:nvSpPr>
        <p:spPr>
          <a:xfrm>
            <a:off x="710834" y="747875"/>
            <a:ext cx="6281873"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0" dirty="0">
                <a:effectLst/>
                <a:latin typeface="Franklin Gothic Book" panose="020B0503020102020204" pitchFamily="34" charset="0"/>
              </a:rPr>
              <a:t>The above scatter plots exhibit relationship between all Spaniard cities weather features against load shortfall. This scatter plot is done to preview relevant correlations and the distribution of data.</a:t>
            </a:r>
          </a:p>
        </p:txBody>
      </p:sp>
    </p:spTree>
    <p:extLst>
      <p:ext uri="{BB962C8B-B14F-4D97-AF65-F5344CB8AC3E}">
        <p14:creationId xmlns:p14="http://schemas.microsoft.com/office/powerpoint/2010/main" val="4206391501"/>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TM03457475[[fn=Frame]]</Template>
  <TotalTime>3212</TotalTime>
  <Words>1157</Words>
  <Application>Microsoft Office PowerPoint</Application>
  <PresentationFormat>Widescreen</PresentationFormat>
  <Paragraphs>80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Damask</vt:lpstr>
      <vt:lpstr>Spain Electricity Shortfall Challenge (EDA)</vt:lpstr>
      <vt:lpstr>Team MEMBERS</vt:lpstr>
      <vt:lpstr>INTRODUCTION</vt:lpstr>
      <vt:lpstr>DEFINING THE PROBLEM STATEMENT</vt:lpstr>
      <vt:lpstr>THE PROJECT LIFE CYCLE</vt:lpstr>
      <vt:lpstr>1. LOADING DATA</vt:lpstr>
      <vt:lpstr>2. EXPLORATORY DATA ANALYSIS</vt:lpstr>
      <vt:lpstr>From this we conclude that we have data redundancy in our given data. </vt:lpstr>
      <vt:lpstr>PowerPoint Presentation</vt:lpstr>
      <vt:lpstr>PowerPoint Presentation</vt:lpstr>
      <vt:lpstr>PowerPoint Presentation</vt:lpstr>
      <vt:lpstr>3. DATA ENGINEERING</vt:lpstr>
      <vt:lpstr>PowerPoint Presentation</vt:lpstr>
      <vt:lpstr>PowerPoint Presentation</vt:lpstr>
      <vt:lpstr>4. MODELING</vt:lpstr>
      <vt:lpstr>PowerPoint Presentation</vt:lpstr>
      <vt:lpstr>5. MODEL PERFOMANCE</vt:lpstr>
      <vt:lpstr>6.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Spain Electricity Shortfall Challenge (EDA)</dc:title>
  <dc:creator>Silindile Nqobile Ncube</dc:creator>
  <cp:lastModifiedBy>silindile nqobile</cp:lastModifiedBy>
  <cp:revision>4</cp:revision>
  <dcterms:created xsi:type="dcterms:W3CDTF">2021-11-09T15:08:05Z</dcterms:created>
  <dcterms:modified xsi:type="dcterms:W3CDTF">2021-11-12T07:17:53Z</dcterms:modified>
</cp:coreProperties>
</file>